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75" r:id="rId10"/>
    <p:sldId id="276" r:id="rId11"/>
    <p:sldId id="278" r:id="rId12"/>
    <p:sldId id="279" r:id="rId13"/>
    <p:sldId id="267" r:id="rId14"/>
    <p:sldId id="268" r:id="rId15"/>
    <p:sldId id="280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35BB0-5FF5-45A7-80D0-8008CB86B327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B9EE-9F2D-4819-9CA1-6FBA95FC4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4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7629-CC17-4253-AC92-C1052A44FD3B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3D07-4314-4519-BC07-BAB5ACF6E7FB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81C26-A76D-4D4C-B9AD-688B24661DFE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5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2F745-EAF1-4F5F-B20D-9F91B27DE1E9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4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17915-ACF5-4B41-89D5-6EFEE26EA4B2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B5C2F-6B32-43ED-B520-4A578A66968B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69BC-B4DF-4BA5-A372-78136120A083}" type="datetime1">
              <a:rPr lang="ru-RU" smtClean="0"/>
              <a:t>24.08.2021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7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2FFB-DA31-4C7E-A5B7-D957F457F568}" type="datetime1">
              <a:rPr lang="ru-RU" smtClean="0"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7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3DE9-52ED-4E13-9F54-443A7E1C2BB9}" type="datetime1">
              <a:rPr lang="ru-RU" smtClean="0"/>
              <a:t>24.08.2021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60C-3E15-466E-94BD-51961C4BD860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7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38C1B-61FE-4F8D-B402-22FB7F745C0E}" type="datetime1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D785-5BF2-4872-980F-3A9BB0324A1E}" type="datetime1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1E1E3-3ED9-425E-8173-DE455CC93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66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Общие положения и порядок выполнения ВКР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smtClean="0"/>
              <a:t>АИР, </a:t>
            </a:r>
            <a:r>
              <a:rPr lang="ru-RU" dirty="0" smtClean="0"/>
              <a:t>лекция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9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79512" y="159598"/>
            <a:ext cx="8928992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Первая глава ВКР разрабатывается во время преддипломной практики и является отчетом по данному виду практики.</a:t>
            </a:r>
          </a:p>
          <a:p>
            <a:endParaRPr lang="ru-RU" sz="1100" dirty="0" smtClean="0"/>
          </a:p>
          <a:p>
            <a:endParaRPr lang="ru-RU" sz="1100" dirty="0" smtClean="0"/>
          </a:p>
          <a:p>
            <a:endParaRPr lang="ru-RU" sz="1100" dirty="0" smtClean="0"/>
          </a:p>
          <a:p>
            <a:r>
              <a:rPr lang="ru-RU" sz="2400" dirty="0" smtClean="0"/>
              <a:t>Готовый текст ВКР необходимо проверить</a:t>
            </a:r>
          </a:p>
          <a:p>
            <a:endParaRPr lang="ru-RU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на соответствие стандартам ДГТУ (</a:t>
            </a:r>
            <a:r>
              <a:rPr lang="ru-RU" sz="2400" dirty="0" err="1" smtClean="0"/>
              <a:t>нормоконтроль</a:t>
            </a:r>
            <a:r>
              <a:rPr lang="ru-RU" sz="2400" dirty="0" smtClean="0"/>
              <a:t>) – весь текст записки вместе с ведомостью предоставляется </a:t>
            </a:r>
            <a:r>
              <a:rPr lang="ru-RU" sz="2400" b="1" u="sng" dirty="0" smtClean="0"/>
              <a:t>в распечатанном виде</a:t>
            </a:r>
            <a:r>
              <a:rPr lang="ru-RU" sz="2400" dirty="0" smtClean="0"/>
              <a:t> (можно на черновиках);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на проверку неправомерных заимствований в системе «</a:t>
            </a:r>
            <a:r>
              <a:rPr lang="ru-RU" sz="2400" dirty="0" err="1" smtClean="0"/>
              <a:t>Антиплагиат</a:t>
            </a:r>
            <a:r>
              <a:rPr lang="ru-RU" sz="2400" dirty="0" smtClean="0"/>
              <a:t>» - текст ПЗ </a:t>
            </a:r>
            <a:r>
              <a:rPr lang="ru-RU" sz="2400" b="1" u="sng" dirty="0" smtClean="0"/>
              <a:t>от введения до заключения одним файлом</a:t>
            </a:r>
            <a:r>
              <a:rPr lang="ru-RU" sz="2400" b="1" dirty="0" smtClean="0"/>
              <a:t> (</a:t>
            </a:r>
            <a:r>
              <a:rPr lang="en-US" sz="2400" b="1" dirty="0" smtClean="0"/>
              <a:t>*.</a:t>
            </a:r>
            <a:r>
              <a:rPr lang="en-US" sz="2400" b="1" dirty="0" err="1" smtClean="0"/>
              <a:t>docx</a:t>
            </a:r>
            <a:r>
              <a:rPr lang="en-US" sz="2400" b="1" dirty="0" smtClean="0"/>
              <a:t>, *.pdf) </a:t>
            </a:r>
            <a:r>
              <a:rPr lang="ru-RU" sz="2400" dirty="0" smtClean="0"/>
              <a:t>предоставляется </a:t>
            </a:r>
            <a:r>
              <a:rPr lang="ru-RU" sz="2400" b="1" u="sng" dirty="0" smtClean="0"/>
              <a:t>в электронном виде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1000" dirty="0" smtClean="0"/>
          </a:p>
          <a:p>
            <a:endParaRPr lang="ru-RU" sz="1000" dirty="0"/>
          </a:p>
          <a:p>
            <a:endParaRPr lang="ru-RU" sz="1000" dirty="0" smtClean="0"/>
          </a:p>
          <a:p>
            <a:r>
              <a:rPr lang="ru-RU" sz="2400" dirty="0" smtClean="0"/>
              <a:t>Готовая ВКР предоставляется на кафедру не позднее, чем </a:t>
            </a:r>
            <a:r>
              <a:rPr lang="ru-RU" sz="2400" b="1" u="sng" dirty="0" smtClean="0"/>
              <a:t>за 5 дней</a:t>
            </a:r>
            <a:r>
              <a:rPr lang="ru-RU" sz="2400" dirty="0" smtClean="0"/>
              <a:t> до защиты</a:t>
            </a:r>
            <a:r>
              <a:rPr lang="en-US" sz="2400" dirty="0" smtClean="0"/>
              <a:t> (</a:t>
            </a:r>
            <a:r>
              <a:rPr lang="ru-RU" sz="2400" dirty="0" smtClean="0"/>
              <a:t>сроки – в задании).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9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ymbiance.com/wp-content/uploads/2020/01/white-papers-icon-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97" b="17670"/>
          <a:stretch/>
        </p:blipFill>
        <p:spPr bwMode="auto">
          <a:xfrm>
            <a:off x="3275856" y="3717032"/>
            <a:ext cx="130266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79512" y="159598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кафедру предоставляются: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в бумажный архив – Кривцовой М.Г.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1026" name="Picture 2" descr="http://zaokant.ru/uploads/products/206e23302721fc75f27d78c6c10190b964e53f9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8" b="12862"/>
          <a:stretch/>
        </p:blipFill>
        <p:spPr bwMode="auto">
          <a:xfrm>
            <a:off x="485780" y="1283299"/>
            <a:ext cx="218014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c-azbuka.ru/wp-content/uploads/2013/03/pic_19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" t="2164" r="1743" b="2733"/>
          <a:stretch/>
        </p:blipFill>
        <p:spPr bwMode="auto">
          <a:xfrm>
            <a:off x="3425668" y="1389652"/>
            <a:ext cx="944150" cy="94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ker.com/cliparts/H/D/e/R/O/P/green-plus-sign-t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253" y="1623602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7582" y="2895327"/>
            <a:ext cx="259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твердый переплет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157564" y="2525995"/>
            <a:ext cx="17151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CD </a:t>
            </a:r>
            <a:r>
              <a:rPr lang="ru-RU" sz="2400" dirty="0" smtClean="0"/>
              <a:t>или </a:t>
            </a:r>
            <a:r>
              <a:rPr lang="en-US" sz="2400" dirty="0" smtClean="0"/>
              <a:t>DVD</a:t>
            </a:r>
          </a:p>
          <a:p>
            <a:pPr algn="ctr"/>
            <a:r>
              <a:rPr lang="ru-RU" sz="2400" dirty="0" smtClean="0"/>
              <a:t>диск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3226469" y="1124744"/>
            <a:ext cx="1440160" cy="144016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endCxn id="18" idx="1"/>
          </p:cNvCxnSpPr>
          <p:nvPr/>
        </p:nvCxnSpPr>
        <p:spPr>
          <a:xfrm flipV="1">
            <a:off x="4656690" y="1454898"/>
            <a:ext cx="1080120" cy="4468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9" idx="1"/>
          </p:cNvCxnSpPr>
          <p:nvPr/>
        </p:nvCxnSpPr>
        <p:spPr>
          <a:xfrm>
            <a:off x="4656690" y="1901754"/>
            <a:ext cx="1080120" cy="4804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20" idx="1"/>
          </p:cNvCxnSpPr>
          <p:nvPr/>
        </p:nvCxnSpPr>
        <p:spPr>
          <a:xfrm>
            <a:off x="4656690" y="1901754"/>
            <a:ext cx="1080120" cy="54295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36810" y="1224065"/>
            <a:ext cx="322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пояснительная записка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736810" y="1718970"/>
            <a:ext cx="1854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презентация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736810" y="2213874"/>
            <a:ext cx="1133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доклад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11</a:t>
            </a:fld>
            <a:endParaRPr lang="ru-RU"/>
          </a:p>
        </p:txBody>
      </p:sp>
      <p:pic>
        <p:nvPicPr>
          <p:cNvPr id="16" name="Picture 6" descr="http://www.clker.com/cliparts/H/D/e/R/O/P/green-plus-sign-t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89040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146716" y="4869160"/>
            <a:ext cx="17472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оригиналы </a:t>
            </a:r>
          </a:p>
          <a:p>
            <a:pPr algn="ctr"/>
            <a:r>
              <a:rPr lang="ru-RU" sz="2400" dirty="0" smtClean="0"/>
              <a:t>документов</a:t>
            </a:r>
            <a:endParaRPr lang="ru-RU" sz="2400" dirty="0"/>
          </a:p>
        </p:txBody>
      </p:sp>
      <p:sp>
        <p:nvSpPr>
          <p:cNvPr id="23" name="Овал 22"/>
          <p:cNvSpPr/>
          <p:nvPr/>
        </p:nvSpPr>
        <p:spPr>
          <a:xfrm>
            <a:off x="3226469" y="3440395"/>
            <a:ext cx="1440160" cy="144016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>
            <a:stCxn id="23" idx="6"/>
            <a:endCxn id="27" idx="1"/>
          </p:cNvCxnSpPr>
          <p:nvPr/>
        </p:nvCxnSpPr>
        <p:spPr>
          <a:xfrm flipV="1">
            <a:off x="4666629" y="3303082"/>
            <a:ext cx="1077781" cy="85739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3" idx="6"/>
            <a:endCxn id="28" idx="1"/>
          </p:cNvCxnSpPr>
          <p:nvPr/>
        </p:nvCxnSpPr>
        <p:spPr>
          <a:xfrm>
            <a:off x="4666629" y="4160475"/>
            <a:ext cx="1129507" cy="18052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3" idx="6"/>
            <a:endCxn id="29" idx="1"/>
          </p:cNvCxnSpPr>
          <p:nvPr/>
        </p:nvCxnSpPr>
        <p:spPr>
          <a:xfrm>
            <a:off x="4666629" y="4160475"/>
            <a:ext cx="1177175" cy="113557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744410" y="2887583"/>
            <a:ext cx="2400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заявление в ЭБС </a:t>
            </a:r>
          </a:p>
          <a:p>
            <a:r>
              <a:rPr lang="ru-RU" sz="2400" dirty="0" smtClean="0"/>
              <a:t>(с подписями)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5796136" y="3740839"/>
            <a:ext cx="32313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справка «</a:t>
            </a:r>
            <a:r>
              <a:rPr lang="ru-RU" sz="2400" dirty="0" err="1" smtClean="0"/>
              <a:t>Антиплагиат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(ответственный </a:t>
            </a:r>
          </a:p>
          <a:p>
            <a:r>
              <a:rPr lang="ru-RU" sz="2400" dirty="0" smtClean="0"/>
              <a:t>от кафедры)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843804" y="4880555"/>
            <a:ext cx="2820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отзыв руководителя</a:t>
            </a:r>
          </a:p>
          <a:p>
            <a:r>
              <a:rPr lang="ru-RU" sz="2400" dirty="0" smtClean="0"/>
              <a:t>(руководитель ВКР)</a:t>
            </a:r>
            <a:endParaRPr lang="ru-RU" sz="2400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1562616" y="3356992"/>
            <a:ext cx="13236" cy="58825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0345" y="3933056"/>
            <a:ext cx="31163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титульный</a:t>
            </a:r>
          </a:p>
          <a:p>
            <a:r>
              <a:rPr lang="ru-RU" sz="2400" dirty="0" smtClean="0"/>
              <a:t>задание</a:t>
            </a:r>
          </a:p>
          <a:p>
            <a:r>
              <a:rPr lang="ru-RU" sz="2400" dirty="0" smtClean="0"/>
              <a:t>аннотации</a:t>
            </a:r>
            <a:r>
              <a:rPr lang="ru-RU" sz="2400" dirty="0"/>
              <a:t> </a:t>
            </a:r>
            <a:r>
              <a:rPr lang="ru-RU" sz="2400" dirty="0" smtClean="0"/>
              <a:t>(рус, </a:t>
            </a:r>
            <a:r>
              <a:rPr lang="ru-RU" sz="2400" dirty="0" err="1" smtClean="0"/>
              <a:t>англ</a:t>
            </a:r>
            <a:r>
              <a:rPr lang="ru-RU" sz="2400" dirty="0" smtClean="0"/>
              <a:t>)</a:t>
            </a:r>
          </a:p>
          <a:p>
            <a:r>
              <a:rPr lang="ru-RU" sz="2400" dirty="0" smtClean="0"/>
              <a:t>содержание </a:t>
            </a:r>
          </a:p>
          <a:p>
            <a:r>
              <a:rPr lang="ru-RU" sz="2400" dirty="0" smtClean="0"/>
              <a:t>(далее по нумерации)</a:t>
            </a:r>
          </a:p>
        </p:txBody>
      </p:sp>
    </p:spTree>
    <p:extLst>
      <p:ext uri="{BB962C8B-B14F-4D97-AF65-F5344CB8AC3E}">
        <p14:creationId xmlns:p14="http://schemas.microsoft.com/office/powerpoint/2010/main" val="31983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79512" y="159598"/>
            <a:ext cx="892899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кафедру предоставляются: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в ЭБС – Шоковой Ю.А. </a:t>
            </a:r>
          </a:p>
          <a:p>
            <a:endParaRPr lang="en-US" sz="2400" dirty="0" smtClean="0"/>
          </a:p>
          <a:p>
            <a:r>
              <a:rPr lang="ru-RU" sz="2400" dirty="0" smtClean="0"/>
              <a:t>на электронном носителе </a:t>
            </a:r>
            <a:r>
              <a:rPr lang="ru-RU" sz="2400" b="1" dirty="0" smtClean="0"/>
              <a:t>в формате </a:t>
            </a:r>
            <a:r>
              <a:rPr lang="en-US" sz="2400" b="1" dirty="0" smtClean="0"/>
              <a:t>*.pdf </a:t>
            </a:r>
          </a:p>
          <a:p>
            <a:r>
              <a:rPr lang="ru-RU" sz="2400" dirty="0" smtClean="0"/>
              <a:t>и/или через курс ГИА на ресурсе СКИФ ДГТУ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пояснительная </a:t>
            </a:r>
            <a:r>
              <a:rPr lang="ru-RU" sz="2400" dirty="0" smtClean="0"/>
              <a:t>записка полностью (листы </a:t>
            </a:r>
            <a:r>
              <a:rPr lang="ru-RU" sz="2400" dirty="0"/>
              <a:t>с подписями </a:t>
            </a:r>
            <a:r>
              <a:rPr lang="ru-RU" sz="2400" dirty="0" smtClean="0"/>
              <a:t>отсканированы)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1_ФамилияИО_110302_ИТСС_2020_ВКР</a:t>
            </a:r>
            <a:r>
              <a:rPr lang="en-US" sz="2400" dirty="0" smtClean="0"/>
              <a:t>.pdf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презентация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2_ФамилияИО_110302_ИТСС_2020_дем_мат</a:t>
            </a:r>
            <a:r>
              <a:rPr lang="en-US" sz="2400" dirty="0" smtClean="0"/>
              <a:t>.pdf</a:t>
            </a:r>
          </a:p>
          <a:p>
            <a:endParaRPr lang="ru-RU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скан-копия заявления обучающегося на размещение ВКР в ЭБС. 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3_ФамилияИО_110302_ИТСС_2020_заявл </a:t>
            </a:r>
            <a:r>
              <a:rPr lang="ru-RU" sz="2400" dirty="0"/>
              <a:t>о размещении ВКР в </a:t>
            </a:r>
            <a:r>
              <a:rPr lang="ru-RU" sz="2400" dirty="0" smtClean="0"/>
              <a:t>ЭБС</a:t>
            </a:r>
            <a:r>
              <a:rPr lang="en-US" sz="2400" dirty="0" smtClean="0"/>
              <a:t>.pdf</a:t>
            </a:r>
          </a:p>
          <a:p>
            <a:endParaRPr lang="ru-RU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скан-копия справки системы "</a:t>
            </a:r>
            <a:r>
              <a:rPr lang="ru-RU" sz="2400" dirty="0" err="1"/>
              <a:t>Антиплагиат</a:t>
            </a:r>
            <a:r>
              <a:rPr lang="ru-RU" sz="2400" dirty="0"/>
              <a:t>". Шаблон имени </a:t>
            </a:r>
            <a:r>
              <a:rPr lang="ru-RU" sz="2400" dirty="0" smtClean="0"/>
              <a:t>4_ФамилияИО_110302_ИТСС_2020_заключение_антиплаг</a:t>
            </a:r>
            <a:r>
              <a:rPr lang="en-US" sz="2400" dirty="0" smtClean="0"/>
              <a:t>.pdf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12</a:t>
            </a:fld>
            <a:endParaRPr lang="ru-RU"/>
          </a:p>
        </p:txBody>
      </p:sp>
      <p:pic>
        <p:nvPicPr>
          <p:cNvPr id="4098" name="Picture 2" descr="https://www.clipartmax.com/png/full/294-2940621_similiar-usb-icon-keywords-driver-de-usb-p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063979" cy="92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49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-2216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4. Содержание ВКР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710137"/>
            <a:ext cx="6824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					Титульный лист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41505" y="23488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Название ВКР должно совпадать с названием в приказе (и в задании). Необходимо проверить номер зачетки, название группы, фамилии и инициалы.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13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" t="1681" r="3881"/>
          <a:stretch/>
        </p:blipFill>
        <p:spPr bwMode="auto">
          <a:xfrm>
            <a:off x="107504" y="654124"/>
            <a:ext cx="4176464" cy="61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62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9289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Аннотация:</a:t>
            </a:r>
            <a:r>
              <a:rPr lang="ru-RU" sz="2400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характеристика </a:t>
            </a:r>
            <a:r>
              <a:rPr lang="ru-RU" sz="2400" dirty="0"/>
              <a:t>основной темы, </a:t>
            </a:r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цель </a:t>
            </a:r>
            <a:r>
              <a:rPr lang="ru-RU" sz="2400" dirty="0"/>
              <a:t>работы </a:t>
            </a:r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результаты работы.</a:t>
            </a:r>
          </a:p>
          <a:p>
            <a:endParaRPr lang="ru-RU" sz="1400" i="1" dirty="0" smtClean="0"/>
          </a:p>
          <a:p>
            <a:r>
              <a:rPr lang="ru-RU" sz="2400" i="1" dirty="0" smtClean="0"/>
              <a:t>Необходимо указать</a:t>
            </a:r>
            <a:r>
              <a:rPr lang="ru-RU" sz="2400" dirty="0" smtClean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новизну данного документа </a:t>
            </a:r>
            <a:r>
              <a:rPr lang="ru-RU" sz="2400" dirty="0"/>
              <a:t>по сравнению с другими, родственными по тематике и целевому </a:t>
            </a:r>
            <a:r>
              <a:rPr lang="ru-RU" sz="2400" dirty="0" smtClean="0"/>
              <a:t>назначению;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краткое </a:t>
            </a:r>
            <a:r>
              <a:rPr lang="ru-RU" sz="2400" dirty="0"/>
              <a:t>описание </a:t>
            </a:r>
            <a:r>
              <a:rPr lang="ru-RU" sz="2400" dirty="0" smtClean="0"/>
              <a:t>объема;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краткое содержание ВКР. </a:t>
            </a:r>
            <a:endParaRPr lang="ru-RU" sz="2400" dirty="0"/>
          </a:p>
          <a:p>
            <a:endParaRPr lang="ru-RU" sz="1400" i="1" dirty="0" smtClean="0"/>
          </a:p>
          <a:p>
            <a:r>
              <a:rPr lang="ru-RU" sz="2400" i="1" dirty="0" smtClean="0"/>
              <a:t>Особенность написания</a:t>
            </a:r>
            <a:r>
              <a:rPr lang="ru-RU" sz="2400" dirty="0" smtClean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использование </a:t>
            </a:r>
            <a:r>
              <a:rPr lang="ru-RU" sz="2400" dirty="0"/>
              <a:t>синтаксических </a:t>
            </a:r>
            <a:r>
              <a:rPr lang="ru-RU" sz="2400" dirty="0" smtClean="0"/>
              <a:t>конструкций научного языка;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отсутствие сложных </a:t>
            </a:r>
            <a:r>
              <a:rPr lang="ru-RU" sz="2400" dirty="0"/>
              <a:t>грамматических </a:t>
            </a:r>
            <a:r>
              <a:rPr lang="ru-RU" sz="2400" dirty="0" smtClean="0"/>
              <a:t>конструкций (желательно);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единство </a:t>
            </a:r>
            <a:r>
              <a:rPr lang="ru-RU" sz="2400" dirty="0"/>
              <a:t>терминологии в пределах </a:t>
            </a:r>
            <a:r>
              <a:rPr lang="ru-RU" sz="2400" dirty="0" smtClean="0"/>
              <a:t>аннотации;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нет сокращений </a:t>
            </a:r>
            <a:r>
              <a:rPr lang="ru-RU" sz="2400" dirty="0"/>
              <a:t>и </a:t>
            </a:r>
            <a:r>
              <a:rPr lang="ru-RU" sz="2400" dirty="0" smtClean="0"/>
              <a:t>условных обозначений.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9289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Аннотация:</a:t>
            </a:r>
            <a:r>
              <a:rPr lang="ru-RU" sz="2400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последняя фраза аннотации: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lvl="1"/>
            <a:r>
              <a:rPr lang="ru-RU" sz="2400" dirty="0"/>
              <a:t>Пояснительная записка изложена на </a:t>
            </a:r>
            <a:r>
              <a:rPr lang="ru-RU" sz="2400" dirty="0">
                <a:solidFill>
                  <a:srgbClr val="FF0000"/>
                </a:solidFill>
              </a:rPr>
              <a:t>59</a:t>
            </a:r>
            <a:r>
              <a:rPr lang="ru-RU" sz="2400" dirty="0"/>
              <a:t> листах, содержит </a:t>
            </a:r>
            <a:r>
              <a:rPr lang="ru-RU" sz="2400" dirty="0">
                <a:solidFill>
                  <a:srgbClr val="FF0000"/>
                </a:solidFill>
              </a:rPr>
              <a:t>16</a:t>
            </a:r>
            <a:r>
              <a:rPr lang="ru-RU" sz="2400" dirty="0"/>
              <a:t> формул, </a:t>
            </a:r>
            <a:r>
              <a:rPr lang="ru-RU" sz="2400" dirty="0">
                <a:solidFill>
                  <a:srgbClr val="FF0000"/>
                </a:solidFill>
              </a:rPr>
              <a:t>4</a:t>
            </a:r>
            <a:r>
              <a:rPr lang="ru-RU" sz="2400" dirty="0"/>
              <a:t> </a:t>
            </a:r>
            <a:r>
              <a:rPr lang="ru-RU" sz="2400" dirty="0" smtClean="0"/>
              <a:t>иллюстрации, </a:t>
            </a:r>
            <a:r>
              <a:rPr lang="ru-RU" sz="2400" dirty="0">
                <a:solidFill>
                  <a:srgbClr val="FF0000"/>
                </a:solidFill>
              </a:rPr>
              <a:t>5</a:t>
            </a:r>
            <a:r>
              <a:rPr lang="ru-RU" sz="2400" dirty="0"/>
              <a:t> таблиц, </a:t>
            </a:r>
            <a:r>
              <a:rPr lang="ru-RU" sz="2400" dirty="0">
                <a:solidFill>
                  <a:srgbClr val="FF0000"/>
                </a:solidFill>
              </a:rPr>
              <a:t>36</a:t>
            </a:r>
            <a:r>
              <a:rPr lang="ru-RU" sz="2400" dirty="0"/>
              <a:t> использованных </a:t>
            </a:r>
            <a:r>
              <a:rPr lang="ru-RU" sz="2400" dirty="0" smtClean="0"/>
              <a:t>информационных ресурса, </a:t>
            </a:r>
            <a:r>
              <a:rPr lang="ru-RU" sz="2400" dirty="0">
                <a:solidFill>
                  <a:srgbClr val="FF0000"/>
                </a:solidFill>
              </a:rPr>
              <a:t>2</a:t>
            </a:r>
            <a:r>
              <a:rPr lang="ru-RU" sz="2400" dirty="0"/>
              <a:t> приложения</a:t>
            </a:r>
            <a:r>
              <a:rPr lang="ru-RU" sz="2400" dirty="0" smtClean="0"/>
              <a:t>.</a:t>
            </a:r>
          </a:p>
          <a:p>
            <a:pPr lvl="1"/>
            <a:endParaRPr lang="ru-RU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еревод </a:t>
            </a:r>
            <a:r>
              <a:rPr lang="ru-RU" sz="2400" dirty="0"/>
              <a:t>на английский может быть осуществлен при помощи </a:t>
            </a:r>
            <a:r>
              <a:rPr lang="en-US" sz="2400" dirty="0"/>
              <a:t>on-line </a:t>
            </a:r>
            <a:r>
              <a:rPr lang="ru-RU" sz="2400" dirty="0" smtClean="0"/>
              <a:t>переводчика.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Последняя фраза на английском языке: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lvl="1"/>
            <a:r>
              <a:rPr lang="en-US" sz="2400" dirty="0"/>
              <a:t>The given thesis contains the following: </a:t>
            </a:r>
            <a:r>
              <a:rPr lang="en-US" sz="2400" dirty="0">
                <a:solidFill>
                  <a:srgbClr val="FF0000"/>
                </a:solidFill>
              </a:rPr>
              <a:t>59</a:t>
            </a:r>
            <a:r>
              <a:rPr lang="en-US" sz="2400" dirty="0"/>
              <a:t> pages, </a:t>
            </a:r>
            <a:r>
              <a:rPr lang="en-US" sz="2400" dirty="0">
                <a:solidFill>
                  <a:srgbClr val="FF0000"/>
                </a:solidFill>
              </a:rPr>
              <a:t>16</a:t>
            </a:r>
            <a:r>
              <a:rPr lang="en-US" sz="2400" dirty="0"/>
              <a:t> formulae, </a:t>
            </a:r>
            <a:r>
              <a:rPr lang="en-US" sz="2400" dirty="0">
                <a:solidFill>
                  <a:srgbClr val="FF0000"/>
                </a:solidFill>
              </a:rPr>
              <a:t>4</a:t>
            </a:r>
            <a:r>
              <a:rPr lang="en-US" sz="2400" dirty="0"/>
              <a:t> figures, </a:t>
            </a:r>
            <a:r>
              <a:rPr lang="en-US" sz="2400" dirty="0">
                <a:solidFill>
                  <a:srgbClr val="FF0000"/>
                </a:solidFill>
              </a:rPr>
              <a:t>5</a:t>
            </a:r>
            <a:r>
              <a:rPr lang="en-US" sz="2400" dirty="0"/>
              <a:t> tables, </a:t>
            </a:r>
            <a:r>
              <a:rPr lang="en-US" sz="2400" dirty="0">
                <a:solidFill>
                  <a:srgbClr val="FF0000"/>
                </a:solidFill>
              </a:rPr>
              <a:t>36</a:t>
            </a:r>
            <a:r>
              <a:rPr lang="en-US" sz="2400" dirty="0"/>
              <a:t> reference links, </a:t>
            </a:r>
            <a:r>
              <a:rPr lang="en-US" sz="2400" dirty="0">
                <a:solidFill>
                  <a:srgbClr val="FF0000"/>
                </a:solidFill>
              </a:rPr>
              <a:t>2</a:t>
            </a:r>
            <a:r>
              <a:rPr lang="en-US" sz="2400" dirty="0"/>
              <a:t> appendices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lvl="1"/>
            <a:endParaRPr lang="ru-RU" sz="2400" dirty="0"/>
          </a:p>
          <a:p>
            <a:pPr lvl="1"/>
            <a:r>
              <a:rPr lang="ru-RU" sz="2400" dirty="0" smtClean="0"/>
              <a:t>Приложение</a:t>
            </a:r>
            <a:r>
              <a:rPr lang="en-US" sz="2400" dirty="0" smtClean="0"/>
              <a:t> – appendix</a:t>
            </a:r>
          </a:p>
          <a:p>
            <a:pPr lvl="1"/>
            <a:r>
              <a:rPr lang="ru-RU" sz="2400" dirty="0" smtClean="0"/>
              <a:t>Приложения - </a:t>
            </a:r>
            <a:r>
              <a:rPr lang="en-US" sz="2400" dirty="0" smtClean="0"/>
              <a:t>appendices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99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Введение:</a:t>
            </a:r>
            <a:r>
              <a:rPr lang="ru-RU" sz="2400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обоснование выбора темы работы;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обоснование актуальности темы работы;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smtClean="0"/>
              <a:t>формулировка </a:t>
            </a:r>
            <a:r>
              <a:rPr lang="ru-RU" sz="2400" dirty="0" smtClean="0"/>
              <a:t>цели и задачи исследования;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определение объекта и предмета разработки (исследования);</a:t>
            </a:r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информационную </a:t>
            </a:r>
            <a:r>
              <a:rPr lang="ru-RU" sz="2400" dirty="0" smtClean="0"/>
              <a:t>базу исследования</a:t>
            </a:r>
            <a:r>
              <a:rPr lang="ru-RU" sz="2400" dirty="0"/>
              <a:t>; </a:t>
            </a:r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/>
              <a:t>обоснование теоретической и практической </a:t>
            </a:r>
            <a:r>
              <a:rPr lang="ru-RU" sz="2400" dirty="0" smtClean="0"/>
              <a:t>значимости результатов ВКР;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цель исследования;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задачи</a:t>
            </a:r>
            <a:r>
              <a:rPr lang="ru-RU" sz="2400" dirty="0"/>
              <a:t>, при решении которых будет достигнута </a:t>
            </a:r>
            <a:r>
              <a:rPr lang="ru-RU" sz="2400" dirty="0" smtClean="0"/>
              <a:t>цель;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методы </a:t>
            </a:r>
            <a:r>
              <a:rPr lang="ru-RU" sz="2400" dirty="0"/>
              <a:t>исследования.</a:t>
            </a:r>
          </a:p>
          <a:p>
            <a:endParaRPr lang="ru-RU" sz="2400" dirty="0" smtClean="0"/>
          </a:p>
          <a:p>
            <a:r>
              <a:rPr lang="ru-RU" sz="2400" i="1" dirty="0" smtClean="0"/>
              <a:t>Должно </a:t>
            </a:r>
            <a:r>
              <a:rPr lang="ru-RU" sz="2400" i="1" dirty="0"/>
              <a:t>быть </a:t>
            </a:r>
            <a:r>
              <a:rPr lang="ru-RU" sz="2400" i="1" dirty="0" smtClean="0"/>
              <a:t>понятно</a:t>
            </a:r>
            <a:r>
              <a:rPr lang="ru-RU" sz="2400" dirty="0" smtClean="0"/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что </a:t>
            </a:r>
            <a:r>
              <a:rPr lang="ru-RU" sz="2400" dirty="0"/>
              <a:t>выносится на </a:t>
            </a:r>
            <a:r>
              <a:rPr lang="ru-RU" sz="2400" dirty="0" smtClean="0"/>
              <a:t>защиту;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какие </a:t>
            </a:r>
            <a:r>
              <a:rPr lang="ru-RU" sz="2400" dirty="0"/>
              <a:t>результаты </a:t>
            </a:r>
            <a:r>
              <a:rPr lang="ru-RU" sz="2400" dirty="0" smtClean="0"/>
              <a:t>(в общем </a:t>
            </a:r>
            <a:r>
              <a:rPr lang="ru-RU" sz="2400" dirty="0"/>
              <a:t>виде) должны быть достигнуты.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38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Основная часть</a:t>
            </a:r>
            <a:r>
              <a:rPr lang="ru-RU" sz="2400" dirty="0"/>
              <a:t> </a:t>
            </a:r>
            <a:r>
              <a:rPr lang="ru-RU" sz="2400" dirty="0" smtClean="0"/>
              <a:t>-  </a:t>
            </a:r>
            <a:r>
              <a:rPr lang="ru-RU" sz="2400" dirty="0"/>
              <a:t>три </a:t>
            </a:r>
            <a:r>
              <a:rPr lang="ru-RU" sz="2400" dirty="0" smtClean="0"/>
              <a:t>раздела. </a:t>
            </a:r>
            <a:r>
              <a:rPr lang="ru-RU" sz="2400" dirty="0"/>
              <a:t>По объему разделы должны быть сопоставимы между собой. </a:t>
            </a:r>
            <a:r>
              <a:rPr lang="ru-RU" sz="2400" dirty="0" smtClean="0"/>
              <a:t>Каждый </a:t>
            </a:r>
            <a:r>
              <a:rPr lang="ru-RU" sz="2400" dirty="0"/>
              <a:t>раздел должен иметь четкое наименование в соответствии с </a:t>
            </a:r>
            <a:r>
              <a:rPr lang="ru-RU" sz="2400" dirty="0" smtClean="0"/>
              <a:t>заданием на ВКР.</a:t>
            </a:r>
          </a:p>
          <a:p>
            <a:endParaRPr lang="ru-RU" sz="2400" dirty="0"/>
          </a:p>
          <a:p>
            <a:r>
              <a:rPr lang="ru-RU" sz="2400" b="1" dirty="0"/>
              <a:t>Аналитический </a:t>
            </a:r>
            <a:r>
              <a:rPr lang="ru-RU" sz="2400" b="1" dirty="0" smtClean="0"/>
              <a:t>раздел</a:t>
            </a:r>
            <a:r>
              <a:rPr lang="ru-RU" sz="2400" dirty="0" smtClean="0"/>
              <a:t>: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i="1" dirty="0"/>
              <a:t>анализ </a:t>
            </a:r>
            <a:r>
              <a:rPr lang="ru-RU" sz="2400" i="1" dirty="0" smtClean="0"/>
              <a:t>цели исследований </a:t>
            </a:r>
            <a:r>
              <a:rPr lang="ru-RU" sz="2400" dirty="0" smtClean="0"/>
              <a:t>- </a:t>
            </a:r>
            <a:r>
              <a:rPr lang="ru-RU" sz="2400" dirty="0"/>
              <a:t>почему </a:t>
            </a:r>
            <a:r>
              <a:rPr lang="ru-RU" sz="2400" dirty="0" smtClean="0"/>
              <a:t>исследования </a:t>
            </a:r>
            <a:r>
              <a:rPr lang="ru-RU" sz="2400" dirty="0"/>
              <a:t>важны. </a:t>
            </a:r>
            <a:r>
              <a:rPr lang="ru-RU" sz="2400" dirty="0" smtClean="0"/>
              <a:t>Это обзор областей </a:t>
            </a:r>
            <a:r>
              <a:rPr lang="ru-RU" sz="2400" dirty="0"/>
              <a:t>практических приложений, для которых может быть использован материал исследований;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i="1" dirty="0"/>
              <a:t>анализ известных </a:t>
            </a:r>
            <a:r>
              <a:rPr lang="ru-RU" sz="2400" i="1" dirty="0" smtClean="0"/>
              <a:t>вариантов решений</a:t>
            </a:r>
            <a:r>
              <a:rPr lang="ru-RU" sz="2400" dirty="0" smtClean="0"/>
              <a:t>, почему </a:t>
            </a:r>
            <a:r>
              <a:rPr lang="ru-RU" sz="2400" dirty="0"/>
              <a:t>они не могут быть использованы для достижения </a:t>
            </a:r>
            <a:r>
              <a:rPr lang="ru-RU" sz="2400" dirty="0" smtClean="0"/>
              <a:t>цели</a:t>
            </a:r>
            <a:r>
              <a:rPr lang="ru-RU" sz="2400" dirty="0"/>
              <a:t>.</a:t>
            </a:r>
            <a:r>
              <a:rPr lang="ru-RU" sz="2400" dirty="0" smtClean="0"/>
              <a:t> Заканчивается </a:t>
            </a:r>
            <a:r>
              <a:rPr lang="ru-RU" sz="2400" dirty="0"/>
              <a:t>предлагаемым вариантом решения;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i="1" dirty="0"/>
              <a:t>критический обзор литературы </a:t>
            </a:r>
            <a:r>
              <a:rPr lang="ru-RU" sz="2400" dirty="0" smtClean="0"/>
              <a:t>по </a:t>
            </a:r>
            <a:r>
              <a:rPr lang="ru-RU" sz="2400" dirty="0"/>
              <a:t>теме исследований </a:t>
            </a:r>
            <a:r>
              <a:rPr lang="ru-RU" sz="2400" dirty="0" smtClean="0"/>
              <a:t>+ анализ </a:t>
            </a:r>
            <a:r>
              <a:rPr lang="ru-RU" sz="2400" dirty="0"/>
              <a:t>методов исследований и полученных ранее </a:t>
            </a:r>
            <a:r>
              <a:rPr lang="ru-RU" sz="2400" dirty="0" smtClean="0"/>
              <a:t>результатов + предполагаемый вклад </a:t>
            </a:r>
            <a:r>
              <a:rPr lang="ru-RU" sz="2400" dirty="0"/>
              <a:t>автора в решение поставленных в ВКР задач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60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00829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Конструкторский раздел: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основные соотношения, описывающие суть предлагаемого решения;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описание известных частных случаев решения задачи.</a:t>
            </a:r>
          </a:p>
          <a:p>
            <a:r>
              <a:rPr lang="ru-RU" sz="2400" b="1" dirty="0" smtClean="0"/>
              <a:t>Экспериментальный раздел:</a:t>
            </a:r>
            <a:r>
              <a:rPr lang="ru-RU" sz="2400" dirty="0" smtClean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результаты вычислительного эксперимента (выгода от предлагаемого решения);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описание программы для проведения эксперимента;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подтверждение достоверности получаемых результатов (сравнение с известными частными случаями)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новые результаты исследований.</a:t>
            </a:r>
          </a:p>
          <a:p>
            <a:endParaRPr lang="ru-RU" sz="2400" dirty="0" smtClean="0"/>
          </a:p>
          <a:p>
            <a:r>
              <a:rPr lang="ru-RU" sz="2400" b="1" dirty="0" smtClean="0"/>
              <a:t>Заключение: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основные </a:t>
            </a:r>
            <a:r>
              <a:rPr lang="ru-RU" sz="2400" dirty="0"/>
              <a:t>итоги выполненной работы, по всем разделам приводятся основные положения и выводы, кратко указываются основные предложения и мероприятия по проведенному исследованию. </a:t>
            </a:r>
            <a:r>
              <a:rPr lang="ru-RU" sz="2400" dirty="0" smtClean="0"/>
              <a:t>Объем: 2-3 страницы.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1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91653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Перечень использованных информационных ресурсов:</a:t>
            </a:r>
            <a:r>
              <a:rPr lang="ru-RU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ссылочные ресурсы, </a:t>
            </a:r>
            <a:r>
              <a:rPr lang="ru-RU" sz="2400" dirty="0"/>
              <a:t>которые были использованы при выполнении </a:t>
            </a:r>
            <a:r>
              <a:rPr lang="ru-RU" sz="2400" dirty="0" smtClean="0"/>
              <a:t>работы;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оформление по </a:t>
            </a:r>
            <a:r>
              <a:rPr lang="ru-RU" sz="2400" dirty="0"/>
              <a:t>ГОСТ </a:t>
            </a:r>
            <a:r>
              <a:rPr lang="ru-RU" sz="2400" dirty="0" smtClean="0"/>
              <a:t>7.0.100;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нумерация </a:t>
            </a:r>
            <a:r>
              <a:rPr lang="ru-RU" sz="2400" dirty="0"/>
              <a:t>источников </a:t>
            </a:r>
            <a:r>
              <a:rPr lang="ru-RU" sz="2400" dirty="0" smtClean="0"/>
              <a:t>по </a:t>
            </a:r>
            <a:r>
              <a:rPr lang="ru-RU" sz="2400" dirty="0"/>
              <a:t>мере упоминания в </a:t>
            </a:r>
            <a:r>
              <a:rPr lang="ru-RU" sz="2400" dirty="0" smtClean="0"/>
              <a:t>тексте;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 менее 16 источников;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нумерация </a:t>
            </a:r>
            <a:r>
              <a:rPr lang="ru-RU" sz="2400" dirty="0"/>
              <a:t>арабскими цифрами с точкой </a:t>
            </a:r>
            <a:r>
              <a:rPr lang="ru-RU" sz="2400" dirty="0" smtClean="0"/>
              <a:t>с абзацного отступа;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постраничные </a:t>
            </a:r>
            <a:r>
              <a:rPr lang="ru-RU" sz="2400" dirty="0"/>
              <a:t>сноски не разрешаются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smtClean="0"/>
              <a:t>Приложения (хотя бы 1):</a:t>
            </a:r>
            <a:r>
              <a:rPr lang="ru-RU" sz="2400" smtClean="0"/>
              <a:t> </a:t>
            </a:r>
            <a:endParaRPr lang="ru-RU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вспомогательные </a:t>
            </a:r>
            <a:r>
              <a:rPr lang="ru-RU" sz="2400" dirty="0"/>
              <a:t>материалы, на которые необходимо дать ссылки в </a:t>
            </a:r>
            <a:r>
              <a:rPr lang="ru-RU" sz="2400" dirty="0" smtClean="0"/>
              <a:t>тексте;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перечисляются с </a:t>
            </a:r>
            <a:r>
              <a:rPr lang="ru-RU" sz="2400" dirty="0"/>
              <a:t>указанием </a:t>
            </a:r>
            <a:r>
              <a:rPr lang="ru-RU" sz="2400" dirty="0" smtClean="0"/>
              <a:t>обозначений </a:t>
            </a:r>
            <a:r>
              <a:rPr lang="ru-RU" sz="2400" dirty="0"/>
              <a:t>и </a:t>
            </a:r>
            <a:r>
              <a:rPr lang="ru-RU" sz="2400" dirty="0" smtClean="0"/>
              <a:t>заголовков;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 более 1/3 общего объема ВКР. </a:t>
            </a:r>
            <a:endParaRPr lang="ru-RU" sz="2400" dirty="0"/>
          </a:p>
          <a:p>
            <a:r>
              <a:rPr lang="ru-RU" sz="2400" dirty="0"/>
              <a:t>К материалам раздела относятся: копии документов, например, актов реализации, листинги программ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8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7174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 Требования </a:t>
            </a:r>
            <a:r>
              <a:rPr lang="ru-RU" b="1" dirty="0">
                <a:solidFill>
                  <a:srgbClr val="FF0000"/>
                </a:solidFill>
              </a:rPr>
              <a:t>к ВКР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Нормативные документы:</a:t>
            </a:r>
          </a:p>
          <a:p>
            <a:r>
              <a:rPr lang="ru-RU" sz="2400" dirty="0" smtClean="0"/>
              <a:t>Федеральный государственный образовательный стандарт высшего образования (ФГОС ВО) по направлению 11.03.02 «Инфокоммуникационные технологии и системы связи» (3+/3++);</a:t>
            </a:r>
          </a:p>
          <a:p>
            <a:r>
              <a:rPr lang="ru-RU" sz="2400" dirty="0" smtClean="0"/>
              <a:t>Положение о государственной итоговой аттестации выпускников программ ВО (по ДГТУ);</a:t>
            </a:r>
          </a:p>
          <a:p>
            <a:r>
              <a:rPr lang="ru-RU" sz="2400" dirty="0" smtClean="0"/>
              <a:t>Положение о </a:t>
            </a:r>
            <a:r>
              <a:rPr lang="ru-RU" sz="2400" dirty="0" err="1" smtClean="0"/>
              <a:t>бакалавриате</a:t>
            </a:r>
            <a:r>
              <a:rPr lang="ru-RU" sz="2400" dirty="0" smtClean="0"/>
              <a:t> и бакалаврской подготовке (по ДГТУ);</a:t>
            </a:r>
          </a:p>
          <a:p>
            <a:r>
              <a:rPr lang="ru-RU" sz="2400" dirty="0" smtClean="0"/>
              <a:t>Основная образовательная программа ВО. Направление подготовки 11.03.02 «Инфокоммуникационные технологии и системы связи» (по ДГТУ);</a:t>
            </a:r>
          </a:p>
          <a:p>
            <a:r>
              <a:rPr lang="ru-RU" sz="2400" dirty="0" smtClean="0"/>
              <a:t>ряд действующих ГОСТов по оформлению;</a:t>
            </a:r>
          </a:p>
          <a:p>
            <a:r>
              <a:rPr lang="ru-RU" sz="2400" dirty="0" smtClean="0"/>
              <a:t>методические указания кафедры (содержание).</a:t>
            </a:r>
          </a:p>
          <a:p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1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74119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ВКР</a:t>
            </a:r>
            <a:r>
              <a:rPr lang="ru-RU" sz="2400" dirty="0" smtClean="0"/>
              <a:t> - заключительный этап </a:t>
            </a:r>
            <a:r>
              <a:rPr lang="ru-RU" sz="2400" dirty="0"/>
              <a:t>проведения </a:t>
            </a:r>
            <a:r>
              <a:rPr lang="ru-RU" sz="2400" dirty="0" smtClean="0"/>
              <a:t>гос. </a:t>
            </a:r>
            <a:r>
              <a:rPr lang="ru-RU" sz="2400" dirty="0"/>
              <a:t>итоговых </a:t>
            </a:r>
            <a:r>
              <a:rPr lang="ru-RU" sz="2400" dirty="0" smtClean="0"/>
              <a:t>испытаний. </a:t>
            </a:r>
            <a:r>
              <a:rPr lang="ru-RU" sz="2400" b="1" dirty="0" smtClean="0"/>
              <a:t>Цель</a:t>
            </a:r>
            <a:r>
              <a:rPr lang="ru-RU" sz="2400" dirty="0" smtClean="0"/>
              <a:t>: систематизация, </a:t>
            </a:r>
            <a:r>
              <a:rPr lang="ru-RU" sz="2400" dirty="0"/>
              <a:t>обобщение и закрепление теоретических знаний, практических умений, профессиональных и общекультурных компетенций выпускника. </a:t>
            </a:r>
            <a:endParaRPr lang="ru-RU" sz="2400" dirty="0" smtClean="0"/>
          </a:p>
          <a:p>
            <a:r>
              <a:rPr lang="ru-RU" sz="2400" b="1" dirty="0" smtClean="0"/>
              <a:t>Форма</a:t>
            </a:r>
            <a:r>
              <a:rPr lang="ru-RU" sz="2400" dirty="0" smtClean="0"/>
              <a:t>: </a:t>
            </a:r>
            <a:r>
              <a:rPr lang="ru-RU" sz="2400" dirty="0"/>
              <a:t>является бакалаврская </a:t>
            </a:r>
            <a:r>
              <a:rPr lang="ru-RU" sz="2400" dirty="0" smtClean="0"/>
              <a:t>работа</a:t>
            </a:r>
            <a:r>
              <a:rPr lang="ru-RU" sz="2400" dirty="0"/>
              <a:t> </a:t>
            </a:r>
            <a:r>
              <a:rPr lang="ru-RU" sz="2400" dirty="0" smtClean="0"/>
              <a:t>- профессионально направленная законченная разработка, </a:t>
            </a:r>
            <a:r>
              <a:rPr lang="ru-RU" sz="2400" dirty="0"/>
              <a:t>в которой решаются </a:t>
            </a:r>
            <a:r>
              <a:rPr lang="ru-RU" sz="2400" dirty="0" smtClean="0"/>
              <a:t>задачи</a:t>
            </a:r>
            <a:r>
              <a:rPr lang="ru-RU" sz="2400" dirty="0"/>
              <a:t>, предусмотренные квалификацией и областью </a:t>
            </a:r>
            <a:r>
              <a:rPr lang="ru-RU" sz="2400" dirty="0" smtClean="0"/>
              <a:t>проф. </a:t>
            </a:r>
            <a:r>
              <a:rPr lang="ru-RU" sz="2400" dirty="0"/>
              <a:t>деятельности </a:t>
            </a:r>
            <a:r>
              <a:rPr lang="ru-RU" sz="2400" dirty="0" smtClean="0"/>
              <a:t>выпускника, определенные ООП.</a:t>
            </a:r>
          </a:p>
          <a:p>
            <a:endParaRPr lang="ru-RU" sz="2400" dirty="0"/>
          </a:p>
          <a:p>
            <a:r>
              <a:rPr lang="ru-RU" sz="2400" dirty="0"/>
              <a:t>Для подготовки ВКР могут быть привлечены материалы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курсовых </a:t>
            </a:r>
            <a:r>
              <a:rPr lang="ru-RU" sz="2400" dirty="0"/>
              <a:t>работ,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исследований </a:t>
            </a:r>
            <a:r>
              <a:rPr lang="ru-RU" sz="2400" dirty="0"/>
              <a:t>в проблемных группах, студенческих научных кружках,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докладов </a:t>
            </a:r>
            <a:r>
              <a:rPr lang="ru-RU" sz="2400" dirty="0"/>
              <a:t>на научных конференциях.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Бакалаврская работа должна свидетельствовать о способности и умении автора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решать практические задачи на основе применения освоенных теоретических знаний;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вести поиск и обработку информации из различных видов источников (как печатных, так и электронных);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делать обоснованные выводы по результатам проведенной работы;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излагать материал грамотно и логично, с соблюдением правил цитирования и указание ссылок на работы других авторов;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грамотно иллюстрировать работу с помощью презентационных материалов и/или графического материала, рисунков, таблиц.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47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16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>
                <a:solidFill>
                  <a:srgbClr val="FF0000"/>
                </a:solidFill>
              </a:rPr>
              <a:t>Тематика ВКР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ВКР должна быть связана с решением задач того вида </a:t>
            </a:r>
            <a:r>
              <a:rPr lang="ru-RU" sz="2400" dirty="0" smtClean="0"/>
              <a:t>деятельности</a:t>
            </a:r>
            <a:r>
              <a:rPr lang="ru-RU" sz="2400" dirty="0"/>
              <a:t>, к которой готовится </a:t>
            </a:r>
            <a:r>
              <a:rPr lang="ru-RU" sz="2400" dirty="0" smtClean="0"/>
              <a:t>студент. Тема ВКР должна соответствовать профилю ООП.</a:t>
            </a:r>
          </a:p>
          <a:p>
            <a:pPr marL="0" indent="0">
              <a:buNone/>
            </a:pPr>
            <a:r>
              <a:rPr lang="ru-RU" sz="2400" dirty="0"/>
              <a:t>Студенту предоставляется право выбора темы ВКР вплоть до предложения своей тематики с необходимым обоснованием целесообразности ее разработки.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Желательно</a:t>
            </a:r>
            <a:r>
              <a:rPr lang="ru-RU" sz="2400" dirty="0"/>
              <a:t>, чтобы тема работы являлась продолжением научных исследований, выполняемых студентом ранее при выполнении курсовых работ, написании статей, участии в конференциях и т.д.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Если </a:t>
            </a:r>
            <a:r>
              <a:rPr lang="ru-RU" sz="2400" dirty="0"/>
              <a:t>студент не формулирует тему самостоятельно, он </a:t>
            </a:r>
            <a:r>
              <a:rPr lang="ru-RU" sz="2400" dirty="0" smtClean="0"/>
              <a:t>выбирает </a:t>
            </a:r>
            <a:r>
              <a:rPr lang="ru-RU" sz="2400" dirty="0"/>
              <a:t>тему из предложенных руководителем. В отдельных случаях руководитель может разработать задание на выполнение комплексной ВКР несколькими студентами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Руководитель ВКР закрепляется персонально за каждым студентом приказом по Университету. Руководитель может быть от организации.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7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58847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Руководитель и/или тема ВКР </a:t>
            </a:r>
            <a:r>
              <a:rPr lang="ru-RU" sz="2400" dirty="0"/>
              <a:t>должна быть выбрана студентом </a:t>
            </a:r>
            <a:r>
              <a:rPr lang="ru-RU" sz="2400" dirty="0" smtClean="0"/>
              <a:t>за 7-8 месяцев до защиты. </a:t>
            </a:r>
          </a:p>
          <a:p>
            <a:r>
              <a:rPr lang="ru-RU" sz="2400" dirty="0" smtClean="0"/>
              <a:t>За 6 месяцев до защиты ректором должен быть подписан приказ по ВУЗу о закреплении тем и руководителей. </a:t>
            </a:r>
          </a:p>
          <a:p>
            <a:endParaRPr lang="ru-RU" sz="2400" dirty="0" smtClean="0"/>
          </a:p>
          <a:p>
            <a:r>
              <a:rPr lang="ru-RU" sz="2400" dirty="0" smtClean="0"/>
              <a:t>До начала преддипломной научным руководителем оформляется  задание на выполнение выпускной квалификационной работы. В задании приводится название работы (как в приказе), исходные данные, структура работы.</a:t>
            </a:r>
          </a:p>
          <a:p>
            <a:endParaRPr lang="ru-RU" sz="2400" dirty="0" smtClean="0"/>
          </a:p>
          <a:p>
            <a:r>
              <a:rPr lang="ru-RU" sz="2400" dirty="0" smtClean="0"/>
              <a:t>Оформленное задание подписывает руководитель, студент, утверждает </a:t>
            </a:r>
            <a:r>
              <a:rPr lang="ru-RU" sz="2400" dirty="0" err="1" smtClean="0"/>
              <a:t>завкафедрой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Задание на выполнение ВКР распечатывается </a:t>
            </a:r>
            <a:r>
              <a:rPr lang="ru-RU" sz="2400" b="1" dirty="0" smtClean="0"/>
              <a:t>с двух сторон на одном листе</a:t>
            </a:r>
            <a:r>
              <a:rPr lang="ru-RU" sz="2400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7</a:t>
            </a:fld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"/>
          <a:stretch/>
        </p:blipFill>
        <p:spPr bwMode="auto">
          <a:xfrm>
            <a:off x="1547664" y="2433"/>
            <a:ext cx="6033098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11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8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882" y="116632"/>
            <a:ext cx="5215366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4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836712"/>
            <a:ext cx="892899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титульный </a:t>
            </a:r>
            <a:r>
              <a:rPr lang="ru-RU" sz="2400" dirty="0"/>
              <a:t>лист;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задание;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аннотация на русском языке </a:t>
            </a:r>
            <a:r>
              <a:rPr lang="ru-RU" sz="2400" dirty="0" smtClean="0"/>
              <a:t>(не </a:t>
            </a:r>
            <a:r>
              <a:rPr lang="ru-RU" sz="2400" dirty="0"/>
              <a:t>более </a:t>
            </a:r>
            <a:r>
              <a:rPr lang="ru-RU" sz="2400" dirty="0" smtClean="0"/>
              <a:t>1 страницы);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аннотация на иностранном языке;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содержание (первый </a:t>
            </a:r>
            <a:r>
              <a:rPr lang="ru-RU" sz="2400" dirty="0" smtClean="0"/>
              <a:t>нумерованный лист);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основная часть работы;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перечень использованных информационных ресурсов;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приложения</a:t>
            </a:r>
            <a:r>
              <a:rPr lang="ru-RU" sz="2400" dirty="0" smtClean="0"/>
              <a:t>.</a:t>
            </a:r>
          </a:p>
          <a:p>
            <a:endParaRPr lang="ru-RU" sz="1000" dirty="0"/>
          </a:p>
          <a:p>
            <a:r>
              <a:rPr lang="ru-RU" sz="2400" dirty="0" smtClean="0"/>
              <a:t>Основная часть ПЗ: введение, части 1-3, заключение.</a:t>
            </a:r>
          </a:p>
          <a:p>
            <a:endParaRPr lang="ru-RU" sz="1200" dirty="0" smtClean="0"/>
          </a:p>
          <a:p>
            <a:r>
              <a:rPr lang="ru-RU" sz="2400" dirty="0" smtClean="0"/>
              <a:t>К </a:t>
            </a:r>
            <a:r>
              <a:rPr lang="ru-RU" sz="2400" dirty="0"/>
              <a:t>работе должны быть приложены (не вшиваются в ПЗ):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справка системы «</a:t>
            </a:r>
            <a:r>
              <a:rPr lang="ru-RU" sz="2400" dirty="0" err="1" smtClean="0"/>
              <a:t>Антиплагиат</a:t>
            </a:r>
            <a:r>
              <a:rPr lang="ru-RU" sz="2400" dirty="0" smtClean="0"/>
              <a:t>»;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отзыв </a:t>
            </a:r>
            <a:r>
              <a:rPr lang="ru-RU" sz="2400" dirty="0"/>
              <a:t>руководителя ВКР</a:t>
            </a:r>
            <a:r>
              <a:rPr lang="ru-RU" sz="2400" dirty="0" smtClean="0"/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заявление на размещение работы в ЭБС;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иллюстративный материал (распечатанная в формате А4 презентация в 3 экземплярах, оформленная в скоросшиватель).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E1E3-3ED9-425E-8173-DE455CC93560}" type="slidenum">
              <a:rPr lang="ru-RU" smtClean="0"/>
              <a:t>9</a:t>
            </a:fld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7825134" y="733767"/>
            <a:ext cx="432048" cy="1656184"/>
          </a:xfrm>
          <a:prstGeom prst="rightBrac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197948" y="548680"/>
            <a:ext cx="923330" cy="198528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ru-RU" sz="2400" dirty="0" smtClean="0"/>
              <a:t>учитывается,</a:t>
            </a:r>
          </a:p>
          <a:p>
            <a:pPr algn="ctr"/>
            <a:r>
              <a:rPr lang="ru-RU" sz="2400" dirty="0" smtClean="0"/>
              <a:t>не нумеруется</a:t>
            </a:r>
            <a:endParaRPr lang="ru-RU" sz="24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-2216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3. Структура ВКР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3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8221</TotalTime>
  <Words>1314</Words>
  <Application>Microsoft Office PowerPoint</Application>
  <PresentationFormat>Экран (4:3)</PresentationFormat>
  <Paragraphs>206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Общие положения и порядок выполнения ВКР</vt:lpstr>
      <vt:lpstr>1. Требования к ВКР</vt:lpstr>
      <vt:lpstr>Презентация PowerPoint</vt:lpstr>
      <vt:lpstr>Презентация PowerPoint</vt:lpstr>
      <vt:lpstr>2. Тематика ВКР</vt:lpstr>
      <vt:lpstr>Презентация PowerPoint</vt:lpstr>
      <vt:lpstr>Презентация PowerPoint</vt:lpstr>
      <vt:lpstr>Презентация PowerPoint</vt:lpstr>
      <vt:lpstr>3. Структура ВКР</vt:lpstr>
      <vt:lpstr>Презентация PowerPoint</vt:lpstr>
      <vt:lpstr>Презентация PowerPoint</vt:lpstr>
      <vt:lpstr>Презентация PowerPoint</vt:lpstr>
      <vt:lpstr>4. Содержание ВКР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Julia</cp:lastModifiedBy>
  <cp:revision>29</cp:revision>
  <dcterms:created xsi:type="dcterms:W3CDTF">2014-09-05T16:16:44Z</dcterms:created>
  <dcterms:modified xsi:type="dcterms:W3CDTF">2021-08-24T14:19:45Z</dcterms:modified>
</cp:coreProperties>
</file>